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732" r:id="rId2"/>
    <p:sldId id="262" r:id="rId3"/>
    <p:sldId id="2728" r:id="rId4"/>
    <p:sldId id="263" r:id="rId5"/>
    <p:sldId id="2729" r:id="rId6"/>
    <p:sldId id="2730" r:id="rId7"/>
    <p:sldId id="2727" r:id="rId8"/>
    <p:sldId id="2731" r:id="rId9"/>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LmXmBIVR96tEVe1wzGU6u7glK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5197" autoAdjust="0"/>
  </p:normalViewPr>
  <p:slideViewPr>
    <p:cSldViewPr snapToGrid="0">
      <p:cViewPr varScale="1">
        <p:scale>
          <a:sx n="82" d="100"/>
          <a:sy n="82" d="100"/>
        </p:scale>
        <p:origin x="68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49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49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49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49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1: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71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3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26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A0EFE970-915C-096A-7A7D-BD6D2BFCA1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id="{50B285FD-DDD8-94DB-87E7-F9D9A0FFD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3 Marcador de número de diapositiva">
            <a:extLst>
              <a:ext uri="{FF2B5EF4-FFF2-40B4-BE49-F238E27FC236}">
                <a16:creationId xmlns:a16="http://schemas.microsoft.com/office/drawing/2014/main" id="{77D608D4-4893-9FC4-4BB2-010B5550DE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C19787-2CFE-4FAC-AF6E-C15BCD3F15A0}" type="slidenum">
              <a:rPr lang="es-AR" altLang="en-US" smtClean="0"/>
              <a:pPr>
                <a:spcBef>
                  <a:spcPct val="0"/>
                </a:spcBef>
              </a:pPr>
              <a:t>7</a:t>
            </a:fld>
            <a:endParaRPr lang="es-AR" altLang="en-US"/>
          </a:p>
        </p:txBody>
      </p:sp>
    </p:spTree>
    <p:extLst>
      <p:ext uri="{BB962C8B-B14F-4D97-AF65-F5344CB8AC3E}">
        <p14:creationId xmlns:p14="http://schemas.microsoft.com/office/powerpoint/2010/main" val="277615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755650" y="5078413"/>
            <a:ext cx="6048375" cy="4811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215900" y="801688"/>
            <a:ext cx="71278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1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9" name="Google Shape;49;p1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1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1" name="Google Shape;51;p1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1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1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7" name="Google Shape;57;p1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8" name="Google Shape;58;p1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9" name="Google Shape;59;p1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10"/>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0"/>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2" name="Google Shape;22;p1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13"/>
          <p:cNvSpPr txBox="1">
            <a:spLocks noGrp="1"/>
          </p:cNvSpPr>
          <p:nvPr>
            <p:ph type="subTitle" idx="1"/>
          </p:nvPr>
        </p:nvSpPr>
        <p:spPr>
          <a:xfrm>
            <a:off x="1523880" y="1122480"/>
            <a:ext cx="9143280" cy="110649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0" name="Google Shape;30;p1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1" name="Google Shape;31;p1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523880" y="1122480"/>
            <a:ext cx="9143280" cy="2386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Excel_97-2003_Worksheet.xls"/><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4.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9.emf"/><Relationship Id="rId4" Type="http://schemas.openxmlformats.org/officeDocument/2006/relationships/image" Target="../media/image9.png"/><Relationship Id="rId9"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rot="10800000">
            <a:off x="-1104800" y="1196752"/>
            <a:ext cx="6316975" cy="5661248"/>
          </a:xfrm>
          <a:prstGeom prst="rect">
            <a:avLst/>
          </a:prstGeom>
          <a:noFill/>
          <a:ln>
            <a:noFill/>
          </a:ln>
        </p:spPr>
      </p:pic>
      <p:sp>
        <p:nvSpPr>
          <p:cNvPr id="65" name="Google Shape;65;p1"/>
          <p:cNvSpPr/>
          <p:nvPr/>
        </p:nvSpPr>
        <p:spPr>
          <a:xfrm>
            <a:off x="3054825" y="4694378"/>
            <a:ext cx="2081852" cy="2081852"/>
          </a:xfrm>
          <a:prstGeom prst="ellipse">
            <a:avLst/>
          </a:prstGeom>
          <a:blipFill rotWithShape="1">
            <a:blip r:embed="rId4">
              <a:alphaModFix/>
            </a:blip>
            <a:stretch>
              <a:fillRect l="-40997" t="-999" r="-24997" b="-4997"/>
            </a:stretch>
          </a:blipFill>
          <a:ln w="107950" cap="flat" cmpd="sng">
            <a:solidFill>
              <a:srgbClr val="02723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1"/>
          <p:cNvSpPr txBox="1">
            <a:spLocks noGrp="1"/>
          </p:cNvSpPr>
          <p:nvPr>
            <p:ph type="title"/>
          </p:nvPr>
        </p:nvSpPr>
        <p:spPr>
          <a:xfrm>
            <a:off x="5715080" y="2453542"/>
            <a:ext cx="6316975" cy="128232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r>
              <a:rPr lang="es-AR" sz="4800" b="1" strike="noStrike" dirty="0">
                <a:solidFill>
                  <a:srgbClr val="057544"/>
                </a:solidFill>
                <a:effectLst>
                  <a:outerShdw blurRad="38100" dist="38100" dir="2700000" algn="tl">
                    <a:srgbClr val="000000">
                      <a:alpha val="43137"/>
                    </a:srgbClr>
                  </a:outerShdw>
                </a:effectLst>
                <a:latin typeface="Calibri"/>
                <a:ea typeface="Calibri"/>
                <a:cs typeface="Calibri"/>
                <a:sym typeface="Calibri"/>
              </a:rPr>
              <a:t>Mercado Local:</a:t>
            </a:r>
            <a:br>
              <a:rPr lang="es-AR" sz="4800" b="1" strike="noStrike" dirty="0">
                <a:solidFill>
                  <a:srgbClr val="057544"/>
                </a:solidFill>
                <a:effectLst>
                  <a:outerShdw blurRad="38100" dist="38100" dir="2700000" algn="tl">
                    <a:srgbClr val="000000">
                      <a:alpha val="43137"/>
                    </a:srgbClr>
                  </a:outerShdw>
                </a:effectLst>
                <a:latin typeface="Calibri"/>
                <a:ea typeface="Calibri"/>
                <a:cs typeface="Calibri"/>
                <a:sym typeface="Calibri"/>
              </a:rPr>
            </a:br>
            <a:r>
              <a:rPr lang="es-AR" sz="4800" b="1" dirty="0">
                <a:solidFill>
                  <a:srgbClr val="057544"/>
                </a:solidFill>
                <a:effectLst>
                  <a:outerShdw blurRad="38100" dist="38100" dir="2700000" algn="tl">
                    <a:srgbClr val="000000">
                      <a:alpha val="43137"/>
                    </a:srgbClr>
                  </a:outerShdw>
                </a:effectLst>
                <a:latin typeface="Calibri"/>
                <a:ea typeface="Calibri"/>
                <a:cs typeface="Calibri"/>
                <a:sym typeface="Calibri"/>
              </a:rPr>
              <a:t>Nuevas Reglas</a:t>
            </a:r>
            <a:endParaRPr sz="4800" b="1" strike="noStrike" dirty="0">
              <a:solidFill>
                <a:srgbClr val="057544"/>
              </a:solidFill>
              <a:effectLst>
                <a:outerShdw blurRad="38100" dist="38100" dir="2700000" algn="tl">
                  <a:srgbClr val="000000">
                    <a:alpha val="43137"/>
                  </a:srgbClr>
                </a:outerShdw>
              </a:effectLst>
              <a:sym typeface="Arial"/>
            </a:endParaRPr>
          </a:p>
        </p:txBody>
      </p:sp>
      <p:sp>
        <p:nvSpPr>
          <p:cNvPr id="67" name="Google Shape;67;p1"/>
          <p:cNvSpPr/>
          <p:nvPr/>
        </p:nvSpPr>
        <p:spPr>
          <a:xfrm>
            <a:off x="5807968" y="4407998"/>
            <a:ext cx="3240720" cy="982790"/>
          </a:xfrm>
          <a:prstGeom prst="rect">
            <a:avLst/>
          </a:prstGeom>
          <a:noFill/>
          <a:ln>
            <a:noFill/>
          </a:ln>
        </p:spPr>
        <p:txBody>
          <a:bodyPr spcFirstLastPara="1" wrap="square" lIns="90000" tIns="45000" rIns="90000" bIns="45000" anchor="t" anchorCtr="0">
            <a:spAutoFit/>
          </a:bodyPr>
          <a:lstStyle/>
          <a:p>
            <a:pPr marL="0" marR="0" lvl="0" indent="0" algn="l" rtl="0">
              <a:lnSpc>
                <a:spcPct val="75000"/>
              </a:lnSpc>
              <a:spcBef>
                <a:spcPts val="0"/>
              </a:spcBef>
              <a:spcAft>
                <a:spcPts val="0"/>
              </a:spcAft>
              <a:buNone/>
            </a:pPr>
            <a:r>
              <a:rPr lang="es-AR" sz="2400" b="1" i="0" u="none" strike="noStrike" cap="none" dirty="0">
                <a:solidFill>
                  <a:srgbClr val="005534"/>
                </a:solidFill>
                <a:latin typeface="Calibri"/>
                <a:ea typeface="Calibri"/>
                <a:cs typeface="Calibri"/>
                <a:sym typeface="Calibri"/>
              </a:rPr>
              <a:t>Lic. Gustavo López</a:t>
            </a:r>
            <a:endParaRPr sz="2400" b="1" i="0" u="none" strike="noStrike" cap="none" dirty="0">
              <a:solidFill>
                <a:srgbClr val="005534"/>
              </a:solidFill>
              <a:latin typeface="Arial"/>
              <a:ea typeface="Arial"/>
              <a:cs typeface="Arial"/>
              <a:sym typeface="Arial"/>
            </a:endParaRPr>
          </a:p>
          <a:p>
            <a:pPr marL="0" marR="0" lvl="0" indent="0" algn="l" rtl="0">
              <a:lnSpc>
                <a:spcPct val="111166"/>
              </a:lnSpc>
              <a:spcBef>
                <a:spcPts val="0"/>
              </a:spcBef>
              <a:spcAft>
                <a:spcPts val="0"/>
              </a:spcAft>
              <a:buNone/>
            </a:pPr>
            <a:r>
              <a:rPr lang="es-AR" sz="1800" b="0" i="0" u="none" strike="noStrike" cap="none" dirty="0">
                <a:solidFill>
                  <a:srgbClr val="057544"/>
                </a:solidFill>
                <a:latin typeface="Calibri"/>
                <a:ea typeface="Calibri"/>
                <a:cs typeface="Calibri"/>
                <a:sym typeface="Calibri"/>
              </a:rPr>
              <a:t>Titular de la consultora </a:t>
            </a:r>
            <a:r>
              <a:rPr lang="es-AR" sz="1800" b="0" i="0" u="none" strike="noStrike" cap="none" dirty="0" err="1">
                <a:solidFill>
                  <a:srgbClr val="057544"/>
                </a:solidFill>
                <a:latin typeface="Calibri"/>
                <a:ea typeface="Calibri"/>
                <a:cs typeface="Calibri"/>
                <a:sym typeface="Calibri"/>
              </a:rPr>
              <a:t>Agritrend</a:t>
            </a:r>
            <a:r>
              <a:rPr lang="es-AR" sz="1800" b="0" i="0" u="none" strike="noStrike" cap="none" dirty="0">
                <a:solidFill>
                  <a:srgbClr val="057544"/>
                </a:solidFill>
                <a:latin typeface="Calibri"/>
                <a:ea typeface="Calibri"/>
                <a:cs typeface="Calibri"/>
                <a:sym typeface="Calibri"/>
              </a:rPr>
              <a:t> S.A.</a:t>
            </a:r>
            <a:endParaRPr sz="1800" b="0" i="0" u="none" strike="noStrike" cap="none" dirty="0">
              <a:solidFill>
                <a:srgbClr val="057544"/>
              </a:solidFill>
              <a:latin typeface="Arial"/>
              <a:ea typeface="Arial"/>
              <a:cs typeface="Arial"/>
              <a:sym typeface="Arial"/>
            </a:endParaRPr>
          </a:p>
        </p:txBody>
      </p:sp>
      <p:sp>
        <p:nvSpPr>
          <p:cNvPr id="68" name="Google Shape;68;p1"/>
          <p:cNvSpPr/>
          <p:nvPr/>
        </p:nvSpPr>
        <p:spPr>
          <a:xfrm>
            <a:off x="4402066" y="4178715"/>
            <a:ext cx="1126237" cy="1126237"/>
          </a:xfrm>
          <a:prstGeom prst="ellipse">
            <a:avLst/>
          </a:prstGeom>
          <a:blipFill rotWithShape="1">
            <a:blip r:embed="rId5">
              <a:alphaModFix/>
            </a:blip>
            <a:stretch>
              <a:fillRect l="999" t="-999" b="-4997"/>
            </a:stretch>
          </a:blipFill>
          <a:ln w="107950" cap="flat" cmpd="sng">
            <a:solidFill>
              <a:srgbClr val="00553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Google Shape;69;p1"/>
          <p:cNvSpPr txBox="1"/>
          <p:nvPr/>
        </p:nvSpPr>
        <p:spPr>
          <a:xfrm>
            <a:off x="7413346" y="6087821"/>
            <a:ext cx="2907608" cy="504057"/>
          </a:xfrm>
          <a:prstGeom prst="rect">
            <a:avLst/>
          </a:prstGeom>
          <a:noFill/>
          <a:ln>
            <a:noFill/>
          </a:ln>
        </p:spPr>
        <p:txBody>
          <a:bodyPr spcFirstLastPara="1" wrap="square" lIns="0" tIns="0" rIns="0" bIns="0" anchor="b" anchorCtr="0">
            <a:normAutofit/>
          </a:bodyPr>
          <a:lstStyle/>
          <a:p>
            <a:pPr marL="0" marR="0" lvl="0" indent="0" algn="l" rtl="0">
              <a:lnSpc>
                <a:spcPct val="80000"/>
              </a:lnSpc>
              <a:spcBef>
                <a:spcPts val="0"/>
              </a:spcBef>
              <a:spcAft>
                <a:spcPts val="0"/>
              </a:spcAft>
              <a:buNone/>
            </a:pPr>
            <a:r>
              <a:rPr lang="es-AR" sz="2800" i="1" dirty="0">
                <a:solidFill>
                  <a:srgbClr val="005534"/>
                </a:solidFill>
                <a:effectLst>
                  <a:outerShdw blurRad="38100" dist="38100" dir="2700000" algn="tl">
                    <a:srgbClr val="000000">
                      <a:alpha val="43137"/>
                    </a:srgbClr>
                  </a:outerShdw>
                </a:effectLst>
                <a:latin typeface="Calibri"/>
                <a:ea typeface="Calibri"/>
                <a:cs typeface="Calibri"/>
                <a:sym typeface="Calibri"/>
              </a:rPr>
              <a:t>Abril 2025</a:t>
            </a:r>
            <a:endParaRPr sz="2800" b="0" i="1" u="none" strike="noStrike" cap="none" dirty="0">
              <a:solidFill>
                <a:srgbClr val="005534"/>
              </a:solidFill>
              <a:effectLst>
                <a:outerShdw blurRad="38100" dist="38100" dir="2700000" algn="tl">
                  <a:srgbClr val="000000">
                    <a:alpha val="43137"/>
                  </a:srgbClr>
                </a:outerShdw>
              </a:effectLst>
              <a:latin typeface="Calibri"/>
              <a:ea typeface="Calibri"/>
              <a:cs typeface="Calibri"/>
              <a:sym typeface="Calibri"/>
            </a:endParaRPr>
          </a:p>
        </p:txBody>
      </p:sp>
      <p:pic>
        <p:nvPicPr>
          <p:cNvPr id="70" name="Google Shape;70;p1"/>
          <p:cNvPicPr preferRelativeResize="0"/>
          <p:nvPr/>
        </p:nvPicPr>
        <p:blipFill rotWithShape="1">
          <a:blip r:embed="rId6">
            <a:alphaModFix/>
          </a:blip>
          <a:srcRect/>
          <a:stretch/>
        </p:blipFill>
        <p:spPr>
          <a:xfrm>
            <a:off x="10224844" y="5661248"/>
            <a:ext cx="1605181" cy="1044210"/>
          </a:xfrm>
          <a:prstGeom prst="rect">
            <a:avLst/>
          </a:prstGeom>
          <a:noFill/>
          <a:ln>
            <a:noFill/>
          </a:ln>
        </p:spPr>
      </p:pic>
      <p:pic>
        <p:nvPicPr>
          <p:cNvPr id="71" name="Google Shape;71;p1"/>
          <p:cNvPicPr preferRelativeResize="0"/>
          <p:nvPr/>
        </p:nvPicPr>
        <p:blipFill rotWithShape="1">
          <a:blip r:embed="rId7">
            <a:alphaModFix/>
          </a:blip>
          <a:srcRect/>
          <a:stretch/>
        </p:blipFill>
        <p:spPr>
          <a:xfrm>
            <a:off x="10200456" y="251875"/>
            <a:ext cx="1563059" cy="1520941"/>
          </a:xfrm>
          <a:prstGeom prst="rect">
            <a:avLst/>
          </a:prstGeom>
          <a:noFill/>
          <a:ln>
            <a:noFill/>
          </a:ln>
        </p:spPr>
      </p:pic>
      <p:sp>
        <p:nvSpPr>
          <p:cNvPr id="72" name="Google Shape;72;p1"/>
          <p:cNvSpPr/>
          <p:nvPr/>
        </p:nvSpPr>
        <p:spPr>
          <a:xfrm>
            <a:off x="-2781107" y="-243408"/>
            <a:ext cx="6876858" cy="6876858"/>
          </a:xfrm>
          <a:prstGeom prst="ellipse">
            <a:avLst/>
          </a:prstGeom>
          <a:blipFill rotWithShape="1">
            <a:blip r:embed="rId8">
              <a:alphaModFix/>
            </a:blip>
            <a:stretch>
              <a:fillRect l="-9999" t="1999" r="-26999" b="1999"/>
            </a:stretch>
          </a:blipFill>
          <a:ln w="381000" cap="flat" cmpd="sng">
            <a:solidFill>
              <a:srgbClr val="00553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b="0" i="0" u="none" strike="noStrike" cap="none" dirty="0">
                <a:solidFill>
                  <a:schemeClr val="lt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p:txBody>
      </p:sp>
      <p:sp>
        <p:nvSpPr>
          <p:cNvPr id="73" name="Google Shape;73;p1"/>
          <p:cNvSpPr/>
          <p:nvPr/>
        </p:nvSpPr>
        <p:spPr>
          <a:xfrm>
            <a:off x="1838755" y="251875"/>
            <a:ext cx="3033109" cy="3033109"/>
          </a:xfrm>
          <a:prstGeom prst="ellipse">
            <a:avLst/>
          </a:prstGeom>
          <a:blipFill rotWithShape="1">
            <a:blip r:embed="rId9">
              <a:alphaModFix/>
            </a:blip>
            <a:stretch>
              <a:fillRect l="-9999" t="2999" r="-26999"/>
            </a:stretch>
          </a:blipFill>
          <a:ln w="190500" cap="flat" cmpd="sng">
            <a:solidFill>
              <a:srgbClr val="2BAD6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 name="Google Shape;74;p1"/>
          <p:cNvSpPr/>
          <p:nvPr/>
        </p:nvSpPr>
        <p:spPr>
          <a:xfrm>
            <a:off x="4156884" y="251875"/>
            <a:ext cx="1179442" cy="1179442"/>
          </a:xfrm>
          <a:prstGeom prst="ellipse">
            <a:avLst/>
          </a:prstGeom>
          <a:blipFill rotWithShape="1">
            <a:blip r:embed="rId10">
              <a:alphaModFix/>
            </a:blip>
            <a:stretch>
              <a:fillRect/>
            </a:stretch>
          </a:blipFill>
          <a:ln w="165100" cap="flat" cmpd="sng">
            <a:solidFill>
              <a:srgbClr val="00553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2" name="Rectángulo 1">
            <a:extLst>
              <a:ext uri="{FF2B5EF4-FFF2-40B4-BE49-F238E27FC236}">
                <a16:creationId xmlns:a16="http://schemas.microsoft.com/office/drawing/2014/main" id="{73400E79-DBB5-6DE8-76A9-381547AC1877}"/>
              </a:ext>
            </a:extLst>
          </p:cNvPr>
          <p:cNvSpPr/>
          <p:nvPr/>
        </p:nvSpPr>
        <p:spPr>
          <a:xfrm>
            <a:off x="11027434" y="6364586"/>
            <a:ext cx="775744" cy="268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CuadroTexto 4">
            <a:extLst>
              <a:ext uri="{FF2B5EF4-FFF2-40B4-BE49-F238E27FC236}">
                <a16:creationId xmlns:a16="http://schemas.microsoft.com/office/drawing/2014/main" id="{4E2421B5-5B51-5688-8562-7DA38F8C6B20}"/>
              </a:ext>
            </a:extLst>
          </p:cNvPr>
          <p:cNvSpPr txBox="1"/>
          <p:nvPr/>
        </p:nvSpPr>
        <p:spPr>
          <a:xfrm>
            <a:off x="11000586" y="6300330"/>
            <a:ext cx="802591" cy="400110"/>
          </a:xfrm>
          <a:prstGeom prst="rect">
            <a:avLst/>
          </a:prstGeom>
          <a:noFill/>
        </p:spPr>
        <p:txBody>
          <a:bodyPr wrap="square" rtlCol="0">
            <a:spAutoFit/>
          </a:bodyPr>
          <a:lstStyle/>
          <a:p>
            <a:r>
              <a:rPr lang="es-ES" sz="2000" b="1" dirty="0">
                <a:solidFill>
                  <a:srgbClr val="02723D"/>
                </a:solidFill>
              </a:rPr>
              <a:t>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rot="-751486">
            <a:off x="-2421620" y="1326400"/>
            <a:ext cx="7703665" cy="6652583"/>
          </a:xfrm>
          <a:prstGeom prst="rect">
            <a:avLst/>
          </a:prstGeom>
          <a:noFill/>
          <a:ln>
            <a:noFill/>
          </a:ln>
        </p:spPr>
      </p:pic>
      <p:pic>
        <p:nvPicPr>
          <p:cNvPr id="107" name="Google Shape;107;p3"/>
          <p:cNvPicPr preferRelativeResize="0"/>
          <p:nvPr/>
        </p:nvPicPr>
        <p:blipFill rotWithShape="1">
          <a:blip r:embed="rId4">
            <a:alphaModFix/>
          </a:blip>
          <a:srcRect/>
          <a:stretch/>
        </p:blipFill>
        <p:spPr>
          <a:xfrm rot="10800000" flipH="1">
            <a:off x="7593225" y="3324136"/>
            <a:ext cx="4733299" cy="4077072"/>
          </a:xfrm>
          <a:prstGeom prst="rect">
            <a:avLst/>
          </a:prstGeom>
          <a:noFill/>
          <a:ln>
            <a:noFill/>
          </a:ln>
        </p:spPr>
      </p:pic>
      <p:sp>
        <p:nvSpPr>
          <p:cNvPr id="108" name="Google Shape;108;p3"/>
          <p:cNvSpPr txBox="1"/>
          <p:nvPr/>
        </p:nvSpPr>
        <p:spPr>
          <a:xfrm>
            <a:off x="471969" y="895319"/>
            <a:ext cx="720080" cy="569152"/>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endParaRPr sz="6000" b="1" i="0" u="none" strike="noStrike" cap="none">
              <a:solidFill>
                <a:srgbClr val="005534"/>
              </a:solidFill>
              <a:latin typeface="Calibri"/>
              <a:ea typeface="Calibri"/>
              <a:cs typeface="Calibri"/>
              <a:sym typeface="Calibri"/>
            </a:endParaRPr>
          </a:p>
        </p:txBody>
      </p:sp>
      <p:sp>
        <p:nvSpPr>
          <p:cNvPr id="109" name="Google Shape;109;p3"/>
          <p:cNvSpPr txBox="1">
            <a:spLocks noGrp="1"/>
          </p:cNvSpPr>
          <p:nvPr>
            <p:ph type="title"/>
          </p:nvPr>
        </p:nvSpPr>
        <p:spPr>
          <a:xfrm>
            <a:off x="2279416" y="854280"/>
            <a:ext cx="8001720" cy="99432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None/>
            </a:pPr>
            <a:r>
              <a:rPr lang="es-AR" sz="4400" b="1" strike="noStrike" dirty="0">
                <a:solidFill>
                  <a:srgbClr val="006600"/>
                </a:solidFill>
                <a:latin typeface="Calibri"/>
                <a:ea typeface="Calibri"/>
                <a:cs typeface="Calibri"/>
                <a:sym typeface="Calibri"/>
              </a:rPr>
              <a:t>Clima en Argentina</a:t>
            </a:r>
            <a:br>
              <a:rPr lang="es-AR" dirty="0">
                <a:solidFill>
                  <a:srgbClr val="383C3E"/>
                </a:solidFill>
              </a:rPr>
            </a:br>
            <a:br>
              <a:rPr lang="es-AR" dirty="0">
                <a:solidFill>
                  <a:srgbClr val="383C3E"/>
                </a:solidFill>
              </a:rPr>
            </a:br>
            <a:endParaRPr sz="2700" b="0" strike="noStrike" dirty="0">
              <a:solidFill>
                <a:srgbClr val="383C3E"/>
              </a:solidFill>
              <a:latin typeface="Arial"/>
              <a:ea typeface="Arial"/>
              <a:cs typeface="Arial"/>
              <a:sym typeface="Arial"/>
            </a:endParaRPr>
          </a:p>
        </p:txBody>
      </p:sp>
      <p:pic>
        <p:nvPicPr>
          <p:cNvPr id="112" name="Google Shape;112;p3"/>
          <p:cNvPicPr preferRelativeResize="0"/>
          <p:nvPr/>
        </p:nvPicPr>
        <p:blipFill rotWithShape="1">
          <a:blip r:embed="rId5">
            <a:alphaModFix/>
          </a:blip>
          <a:srcRect/>
          <a:stretch/>
        </p:blipFill>
        <p:spPr>
          <a:xfrm>
            <a:off x="10665592" y="239296"/>
            <a:ext cx="1229968" cy="1229968"/>
          </a:xfrm>
          <a:prstGeom prst="rect">
            <a:avLst/>
          </a:prstGeom>
          <a:noFill/>
          <a:ln>
            <a:noFill/>
          </a:ln>
        </p:spPr>
      </p:pic>
      <p:pic>
        <p:nvPicPr>
          <p:cNvPr id="2050" name="Picture 2">
            <a:extLst>
              <a:ext uri="{FF2B5EF4-FFF2-40B4-BE49-F238E27FC236}">
                <a16:creationId xmlns:a16="http://schemas.microsoft.com/office/drawing/2014/main" id="{BFA63381-8936-3986-A76F-5C3ABC87D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37" y="116582"/>
            <a:ext cx="1214708" cy="12147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8">
            <a:extLst>
              <a:ext uri="{FF2B5EF4-FFF2-40B4-BE49-F238E27FC236}">
                <a16:creationId xmlns:a16="http://schemas.microsoft.com/office/drawing/2014/main" id="{B5659D23-AC12-ABB8-0022-B610FDCE10B8}"/>
              </a:ext>
            </a:extLst>
          </p:cNvPr>
          <p:cNvSpPr txBox="1"/>
          <p:nvPr/>
        </p:nvSpPr>
        <p:spPr>
          <a:xfrm>
            <a:off x="8919854" y="1848600"/>
            <a:ext cx="2722563" cy="4278312"/>
          </a:xfrm>
          <a:prstGeom prst="rect">
            <a:avLst/>
          </a:prstGeom>
          <a:noFill/>
          <a:ln>
            <a:solidFill>
              <a:srgbClr val="000000"/>
            </a:solidFill>
          </a:ln>
        </p:spPr>
        <p:txBody>
          <a:bodyPr>
            <a:spAutoFit/>
          </a:bodyPr>
          <a:lstStyle>
            <a:defPPr>
              <a:defRPr lang="es-A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s-ES" sz="1700" i="1" dirty="0">
                <a:solidFill>
                  <a:srgbClr val="006600"/>
                </a:solidFill>
                <a:effectLst>
                  <a:outerShdw blurRad="38100" dist="38100" dir="2700000" algn="tl">
                    <a:srgbClr val="000000">
                      <a:alpha val="43137"/>
                    </a:srgbClr>
                  </a:outerShdw>
                </a:effectLst>
              </a:rPr>
              <a:t>Como se puede observar en los mapas adjuntos tanto a nivel de capa arable como en el perfil la humedad es óptima. Quizás con excesos en muchas áreas que demoran la recolección de la cosecha gruesa. Sin bien las condiciones para la siembra de los granos finos son muy buenas, pueden tornarse complejas de seguir con precipitaciones tan intensas</a:t>
            </a:r>
            <a:endParaRPr lang="es-AR" sz="1700" i="1" dirty="0">
              <a:solidFill>
                <a:srgbClr val="006600"/>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136AF97E-8D87-14F3-B3BF-48F7E7C5D02E}"/>
              </a:ext>
            </a:extLst>
          </p:cNvPr>
          <p:cNvPicPr>
            <a:picLocks noChangeAspect="1"/>
          </p:cNvPicPr>
          <p:nvPr/>
        </p:nvPicPr>
        <p:blipFill>
          <a:blip r:embed="rId7"/>
          <a:stretch>
            <a:fillRect/>
          </a:stretch>
        </p:blipFill>
        <p:spPr>
          <a:xfrm>
            <a:off x="846005" y="1331290"/>
            <a:ext cx="3780961" cy="5356360"/>
          </a:xfrm>
          <a:prstGeom prst="rect">
            <a:avLst/>
          </a:prstGeom>
        </p:spPr>
      </p:pic>
      <p:pic>
        <p:nvPicPr>
          <p:cNvPr id="1026" name="Picture 2">
            <a:extLst>
              <a:ext uri="{FF2B5EF4-FFF2-40B4-BE49-F238E27FC236}">
                <a16:creationId xmlns:a16="http://schemas.microsoft.com/office/drawing/2014/main" id="{2BF9E59F-C78E-710A-0D22-AFF7DB2FA1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829" y="1351440"/>
            <a:ext cx="3766736" cy="533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3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4">
            <a:alphaModFix/>
          </a:blip>
          <a:srcRect/>
          <a:stretch/>
        </p:blipFill>
        <p:spPr>
          <a:xfrm rot="-751486">
            <a:off x="-2421620" y="1326400"/>
            <a:ext cx="7703665" cy="6652583"/>
          </a:xfrm>
          <a:prstGeom prst="rect">
            <a:avLst/>
          </a:prstGeom>
          <a:noFill/>
          <a:ln>
            <a:noFill/>
          </a:ln>
        </p:spPr>
      </p:pic>
      <p:pic>
        <p:nvPicPr>
          <p:cNvPr id="107" name="Google Shape;107;p3"/>
          <p:cNvPicPr preferRelativeResize="0"/>
          <p:nvPr/>
        </p:nvPicPr>
        <p:blipFill rotWithShape="1">
          <a:blip r:embed="rId5">
            <a:alphaModFix/>
          </a:blip>
          <a:srcRect/>
          <a:stretch/>
        </p:blipFill>
        <p:spPr>
          <a:xfrm rot="10800000" flipH="1">
            <a:off x="7683203" y="2780928"/>
            <a:ext cx="4733299" cy="4077072"/>
          </a:xfrm>
          <a:prstGeom prst="rect">
            <a:avLst/>
          </a:prstGeom>
          <a:noFill/>
          <a:ln>
            <a:noFill/>
          </a:ln>
        </p:spPr>
      </p:pic>
      <p:sp>
        <p:nvSpPr>
          <p:cNvPr id="108" name="Google Shape;108;p3"/>
          <p:cNvSpPr txBox="1"/>
          <p:nvPr/>
        </p:nvSpPr>
        <p:spPr>
          <a:xfrm>
            <a:off x="471969" y="895319"/>
            <a:ext cx="720080" cy="569152"/>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endParaRPr sz="6000" b="1" i="0" u="none" strike="noStrike" cap="none">
              <a:solidFill>
                <a:srgbClr val="005534"/>
              </a:solidFill>
              <a:latin typeface="Calibri"/>
              <a:ea typeface="Calibri"/>
              <a:cs typeface="Calibri"/>
              <a:sym typeface="Calibri"/>
            </a:endParaRPr>
          </a:p>
        </p:txBody>
      </p:sp>
      <p:sp>
        <p:nvSpPr>
          <p:cNvPr id="109" name="Google Shape;109;p3"/>
          <p:cNvSpPr txBox="1">
            <a:spLocks noGrp="1"/>
          </p:cNvSpPr>
          <p:nvPr>
            <p:ph type="title"/>
          </p:nvPr>
        </p:nvSpPr>
        <p:spPr>
          <a:xfrm>
            <a:off x="2279416" y="967311"/>
            <a:ext cx="8001720" cy="99432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None/>
            </a:pPr>
            <a:r>
              <a:rPr lang="es-AR" sz="4400" b="1" strike="noStrike" dirty="0">
                <a:solidFill>
                  <a:srgbClr val="006600"/>
                </a:solidFill>
                <a:latin typeface="Calibri"/>
                <a:ea typeface="Calibri"/>
                <a:cs typeface="Calibri"/>
                <a:sym typeface="Calibri"/>
              </a:rPr>
              <a:t>Oferta y Demanda de Trigo</a:t>
            </a:r>
            <a:br>
              <a:rPr lang="es-AR" dirty="0">
                <a:solidFill>
                  <a:srgbClr val="383C3E"/>
                </a:solidFill>
              </a:rPr>
            </a:br>
            <a:br>
              <a:rPr lang="es-AR" dirty="0">
                <a:solidFill>
                  <a:srgbClr val="383C3E"/>
                </a:solidFill>
              </a:rPr>
            </a:br>
            <a:endParaRPr sz="2700" b="0" strike="noStrike" dirty="0">
              <a:solidFill>
                <a:srgbClr val="383C3E"/>
              </a:solidFill>
              <a:latin typeface="Arial"/>
              <a:ea typeface="Arial"/>
              <a:cs typeface="Arial"/>
              <a:sym typeface="Arial"/>
            </a:endParaRPr>
          </a:p>
        </p:txBody>
      </p:sp>
      <p:pic>
        <p:nvPicPr>
          <p:cNvPr id="112" name="Google Shape;112;p3"/>
          <p:cNvPicPr preferRelativeResize="0"/>
          <p:nvPr/>
        </p:nvPicPr>
        <p:blipFill rotWithShape="1">
          <a:blip r:embed="rId6">
            <a:alphaModFix/>
          </a:blip>
          <a:srcRect/>
          <a:stretch/>
        </p:blipFill>
        <p:spPr>
          <a:xfrm>
            <a:off x="10665592" y="239296"/>
            <a:ext cx="1229968" cy="1229968"/>
          </a:xfrm>
          <a:prstGeom prst="rect">
            <a:avLst/>
          </a:prstGeom>
          <a:noFill/>
          <a:ln>
            <a:noFill/>
          </a:ln>
        </p:spPr>
      </p:pic>
      <p:pic>
        <p:nvPicPr>
          <p:cNvPr id="4" name="Picture 6">
            <a:extLst>
              <a:ext uri="{FF2B5EF4-FFF2-40B4-BE49-F238E27FC236}">
                <a16:creationId xmlns:a16="http://schemas.microsoft.com/office/drawing/2014/main" id="{19D96693-99E5-4A67-B4A2-DDC18D6877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3918" y="635100"/>
            <a:ext cx="923628" cy="1089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o 2">
            <a:extLst>
              <a:ext uri="{FF2B5EF4-FFF2-40B4-BE49-F238E27FC236}">
                <a16:creationId xmlns:a16="http://schemas.microsoft.com/office/drawing/2014/main" id="{F0E5482E-EC63-259F-A57F-A67ED219E9C6}"/>
              </a:ext>
            </a:extLst>
          </p:cNvPr>
          <p:cNvGraphicFramePr>
            <a:graphicFrameLocks noChangeAspect="1"/>
          </p:cNvGraphicFramePr>
          <p:nvPr>
            <p:extLst>
              <p:ext uri="{D42A27DB-BD31-4B8C-83A1-F6EECF244321}">
                <p14:modId xmlns:p14="http://schemas.microsoft.com/office/powerpoint/2010/main" val="978060031"/>
              </p:ext>
            </p:extLst>
          </p:nvPr>
        </p:nvGraphicFramePr>
        <p:xfrm>
          <a:off x="2279650" y="1465263"/>
          <a:ext cx="6651625" cy="5000625"/>
        </p:xfrm>
        <a:graphic>
          <a:graphicData uri="http://schemas.openxmlformats.org/presentationml/2006/ole">
            <mc:AlternateContent xmlns:mc="http://schemas.openxmlformats.org/markup-compatibility/2006">
              <mc:Choice xmlns:v="urn:schemas-microsoft-com:vml" Requires="v">
                <p:oleObj spid="_x0000_s1026" name="Worksheet" r:id="rId8" imgW="4213895" imgH="2979286" progId="Excel.Sheet.8">
                  <p:embed/>
                </p:oleObj>
              </mc:Choice>
              <mc:Fallback>
                <p:oleObj name="Worksheet" r:id="rId8" imgW="4213895" imgH="2979286" progId="Excel.Sheet.8">
                  <p:embed/>
                  <p:pic>
                    <p:nvPicPr>
                      <p:cNvPr id="58374" name="Objeto 2">
                        <a:extLst>
                          <a:ext uri="{FF2B5EF4-FFF2-40B4-BE49-F238E27FC236}">
                            <a16:creationId xmlns:a16="http://schemas.microsoft.com/office/drawing/2014/main" id="{9D67D937-2CB1-B917-A381-D1000233203F}"/>
                          </a:ext>
                        </a:extLst>
                      </p:cNvPr>
                      <p:cNvPicPr>
                        <a:picLocks noChangeAspect="1" noChangeArrowheads="1"/>
                      </p:cNvPicPr>
                      <p:nvPr/>
                    </p:nvPicPr>
                    <p:blipFill>
                      <a:blip r:embed="rId9"/>
                      <a:srcRect/>
                      <a:stretch>
                        <a:fillRect/>
                      </a:stretch>
                    </p:blipFill>
                    <p:spPr bwMode="auto">
                      <a:xfrm>
                        <a:off x="2279650" y="1465263"/>
                        <a:ext cx="6651625" cy="5000625"/>
                      </a:xfrm>
                      <a:prstGeom prst="rect">
                        <a:avLst/>
                      </a:prstGeom>
                      <a:noFill/>
                      <a:ln>
                        <a:noFill/>
                      </a:ln>
                    </p:spPr>
                  </p:pic>
                </p:oleObj>
              </mc:Fallback>
            </mc:AlternateContent>
          </a:graphicData>
        </a:graphic>
      </p:graphicFrame>
      <p:sp>
        <p:nvSpPr>
          <p:cNvPr id="2" name="CuadroTexto 1">
            <a:extLst>
              <a:ext uri="{FF2B5EF4-FFF2-40B4-BE49-F238E27FC236}">
                <a16:creationId xmlns:a16="http://schemas.microsoft.com/office/drawing/2014/main" id="{94CEA4CB-AF2E-0306-7EAB-040E06E2F66E}"/>
              </a:ext>
            </a:extLst>
          </p:cNvPr>
          <p:cNvSpPr txBox="1"/>
          <p:nvPr/>
        </p:nvSpPr>
        <p:spPr>
          <a:xfrm>
            <a:off x="9225480" y="2344848"/>
            <a:ext cx="2670079" cy="1384995"/>
          </a:xfrm>
          <a:prstGeom prst="rect">
            <a:avLst/>
          </a:prstGeom>
          <a:noFill/>
          <a:ln w="19050">
            <a:solidFill>
              <a:srgbClr val="003300"/>
            </a:solidFill>
          </a:ln>
        </p:spPr>
        <p:txBody>
          <a:bodyPr wrap="square" rtlCol="0">
            <a:spAutoFit/>
          </a:bodyPr>
          <a:lstStyle/>
          <a:p>
            <a:r>
              <a:rPr lang="es-ES" b="1" i="1" dirty="0">
                <a:solidFill>
                  <a:srgbClr val="003300"/>
                </a:solidFill>
              </a:rPr>
              <a:t>Cosecha =  100%</a:t>
            </a:r>
          </a:p>
          <a:p>
            <a:r>
              <a:rPr lang="es-ES" b="1" i="1" dirty="0">
                <a:solidFill>
                  <a:srgbClr val="003300"/>
                </a:solidFill>
              </a:rPr>
              <a:t>Tipo de Cambio =  $1,190</a:t>
            </a:r>
          </a:p>
          <a:p>
            <a:endParaRPr lang="es-ES" b="1" i="1" dirty="0">
              <a:solidFill>
                <a:srgbClr val="003300"/>
              </a:solidFill>
            </a:endParaRPr>
          </a:p>
          <a:p>
            <a:r>
              <a:rPr lang="es-ES" b="1" i="1" dirty="0">
                <a:solidFill>
                  <a:srgbClr val="003300"/>
                </a:solidFill>
              </a:rPr>
              <a:t>Precio disp. = US$/ton 210</a:t>
            </a:r>
          </a:p>
          <a:p>
            <a:r>
              <a:rPr lang="es-ES" b="1" i="1" dirty="0">
                <a:solidFill>
                  <a:srgbClr val="003300"/>
                </a:solidFill>
              </a:rPr>
              <a:t>Precio 7/2025= US$/ton 218</a:t>
            </a:r>
          </a:p>
          <a:p>
            <a:r>
              <a:rPr lang="es-ES" b="1" i="1" dirty="0">
                <a:solidFill>
                  <a:srgbClr val="003300"/>
                </a:solidFill>
              </a:rPr>
              <a:t>Precio 12/2025= US$/ton 210</a:t>
            </a:r>
          </a:p>
        </p:txBody>
      </p:sp>
    </p:spTree>
    <p:extLst>
      <p:ext uri="{BB962C8B-B14F-4D97-AF65-F5344CB8AC3E}">
        <p14:creationId xmlns:p14="http://schemas.microsoft.com/office/powerpoint/2010/main" val="28663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4">
            <a:alphaModFix/>
          </a:blip>
          <a:srcRect/>
          <a:stretch/>
        </p:blipFill>
        <p:spPr>
          <a:xfrm rot="-751486">
            <a:off x="-2421620" y="1326400"/>
            <a:ext cx="7703665" cy="6652583"/>
          </a:xfrm>
          <a:prstGeom prst="rect">
            <a:avLst/>
          </a:prstGeom>
          <a:noFill/>
          <a:ln>
            <a:noFill/>
          </a:ln>
        </p:spPr>
      </p:pic>
      <p:pic>
        <p:nvPicPr>
          <p:cNvPr id="107" name="Google Shape;107;p3"/>
          <p:cNvPicPr preferRelativeResize="0"/>
          <p:nvPr/>
        </p:nvPicPr>
        <p:blipFill rotWithShape="1">
          <a:blip r:embed="rId5">
            <a:alphaModFix/>
          </a:blip>
          <a:srcRect/>
          <a:stretch/>
        </p:blipFill>
        <p:spPr>
          <a:xfrm rot="10800000" flipH="1">
            <a:off x="7575118" y="2780928"/>
            <a:ext cx="4733299" cy="4077072"/>
          </a:xfrm>
          <a:prstGeom prst="rect">
            <a:avLst/>
          </a:prstGeom>
          <a:noFill/>
          <a:ln>
            <a:noFill/>
          </a:ln>
        </p:spPr>
      </p:pic>
      <p:sp>
        <p:nvSpPr>
          <p:cNvPr id="108" name="Google Shape;108;p3"/>
          <p:cNvSpPr txBox="1"/>
          <p:nvPr/>
        </p:nvSpPr>
        <p:spPr>
          <a:xfrm>
            <a:off x="471969" y="895319"/>
            <a:ext cx="720080" cy="569152"/>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endParaRPr sz="6000" b="1" i="0" u="none" strike="noStrike" cap="none">
              <a:solidFill>
                <a:srgbClr val="005534"/>
              </a:solidFill>
              <a:latin typeface="Calibri"/>
              <a:ea typeface="Calibri"/>
              <a:cs typeface="Calibri"/>
              <a:sym typeface="Calibri"/>
            </a:endParaRPr>
          </a:p>
        </p:txBody>
      </p:sp>
      <p:sp>
        <p:nvSpPr>
          <p:cNvPr id="109" name="Google Shape;109;p3"/>
          <p:cNvSpPr txBox="1">
            <a:spLocks noGrp="1"/>
          </p:cNvSpPr>
          <p:nvPr>
            <p:ph type="title"/>
          </p:nvPr>
        </p:nvSpPr>
        <p:spPr>
          <a:xfrm>
            <a:off x="2279416" y="1087379"/>
            <a:ext cx="8001720" cy="99432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None/>
            </a:pPr>
            <a:r>
              <a:rPr lang="es-AR" sz="4400" b="1" strike="noStrike" dirty="0">
                <a:solidFill>
                  <a:srgbClr val="006600"/>
                </a:solidFill>
                <a:latin typeface="Calibri"/>
                <a:ea typeface="Calibri"/>
                <a:cs typeface="Calibri"/>
                <a:sym typeface="Calibri"/>
              </a:rPr>
              <a:t>Oferta y Demanda de Maíz</a:t>
            </a:r>
            <a:br>
              <a:rPr lang="es-AR" sz="3300" b="1" dirty="0">
                <a:solidFill>
                  <a:srgbClr val="2DAD6F"/>
                </a:solidFill>
                <a:latin typeface="Calibri"/>
                <a:ea typeface="Calibri"/>
                <a:cs typeface="Calibri"/>
                <a:sym typeface="Calibri"/>
              </a:rPr>
            </a:br>
            <a:br>
              <a:rPr lang="es-AR" dirty="0">
                <a:solidFill>
                  <a:srgbClr val="383C3E"/>
                </a:solidFill>
              </a:rPr>
            </a:br>
            <a:br>
              <a:rPr lang="es-AR" dirty="0">
                <a:solidFill>
                  <a:srgbClr val="383C3E"/>
                </a:solidFill>
              </a:rPr>
            </a:br>
            <a:endParaRPr sz="2700" b="0" strike="noStrike" dirty="0">
              <a:solidFill>
                <a:srgbClr val="383C3E"/>
              </a:solidFill>
              <a:latin typeface="Arial"/>
              <a:ea typeface="Arial"/>
              <a:cs typeface="Arial"/>
              <a:sym typeface="Arial"/>
            </a:endParaRPr>
          </a:p>
        </p:txBody>
      </p:sp>
      <p:pic>
        <p:nvPicPr>
          <p:cNvPr id="112" name="Google Shape;112;p3"/>
          <p:cNvPicPr preferRelativeResize="0"/>
          <p:nvPr/>
        </p:nvPicPr>
        <p:blipFill rotWithShape="1">
          <a:blip r:embed="rId6">
            <a:alphaModFix/>
          </a:blip>
          <a:srcRect/>
          <a:stretch/>
        </p:blipFill>
        <p:spPr>
          <a:xfrm>
            <a:off x="10665592" y="239296"/>
            <a:ext cx="1229968" cy="1229968"/>
          </a:xfrm>
          <a:prstGeom prst="rect">
            <a:avLst/>
          </a:prstGeom>
          <a:noFill/>
          <a:ln>
            <a:noFill/>
          </a:ln>
        </p:spPr>
      </p:pic>
      <p:pic>
        <p:nvPicPr>
          <p:cNvPr id="1026" name="Picture 2">
            <a:extLst>
              <a:ext uri="{FF2B5EF4-FFF2-40B4-BE49-F238E27FC236}">
                <a16:creationId xmlns:a16="http://schemas.microsoft.com/office/drawing/2014/main" id="{BBD3EC3F-B21D-6FD7-F45E-E958CDF522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9317" y="754858"/>
            <a:ext cx="812830" cy="812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to 2">
            <a:extLst>
              <a:ext uri="{FF2B5EF4-FFF2-40B4-BE49-F238E27FC236}">
                <a16:creationId xmlns:a16="http://schemas.microsoft.com/office/drawing/2014/main" id="{8FB63274-54E0-E317-02E6-46AB28A00CFC}"/>
              </a:ext>
            </a:extLst>
          </p:cNvPr>
          <p:cNvGraphicFramePr>
            <a:graphicFrameLocks noChangeAspect="1"/>
          </p:cNvGraphicFramePr>
          <p:nvPr>
            <p:extLst>
              <p:ext uri="{D42A27DB-BD31-4B8C-83A1-F6EECF244321}">
                <p14:modId xmlns:p14="http://schemas.microsoft.com/office/powerpoint/2010/main" val="2246076539"/>
              </p:ext>
            </p:extLst>
          </p:nvPr>
        </p:nvGraphicFramePr>
        <p:xfrm>
          <a:off x="2279650" y="1465263"/>
          <a:ext cx="7102475" cy="5033962"/>
        </p:xfrm>
        <a:graphic>
          <a:graphicData uri="http://schemas.openxmlformats.org/presentationml/2006/ole">
            <mc:AlternateContent xmlns:mc="http://schemas.openxmlformats.org/markup-compatibility/2006">
              <mc:Choice xmlns:v="urn:schemas-microsoft-com:vml" Requires="v">
                <p:oleObj spid="_x0000_s2050" name="Worksheet" r:id="rId8" imgW="3710763" imgH="2628782" progId="Excel.Sheet.8">
                  <p:embed/>
                </p:oleObj>
              </mc:Choice>
              <mc:Fallback>
                <p:oleObj name="Worksheet" r:id="rId8" imgW="3710763" imgH="2628782" progId="Excel.Sheet.8">
                  <p:embed/>
                  <p:pic>
                    <p:nvPicPr>
                      <p:cNvPr id="0" name=""/>
                      <p:cNvPicPr/>
                      <p:nvPr/>
                    </p:nvPicPr>
                    <p:blipFill>
                      <a:blip r:embed="rId9"/>
                      <a:stretch>
                        <a:fillRect/>
                      </a:stretch>
                    </p:blipFill>
                    <p:spPr>
                      <a:xfrm>
                        <a:off x="2279650" y="1465263"/>
                        <a:ext cx="7102475" cy="5033962"/>
                      </a:xfrm>
                      <a:prstGeom prst="rect">
                        <a:avLst/>
                      </a:prstGeom>
                    </p:spPr>
                  </p:pic>
                </p:oleObj>
              </mc:Fallback>
            </mc:AlternateContent>
          </a:graphicData>
        </a:graphic>
      </p:graphicFrame>
      <p:sp>
        <p:nvSpPr>
          <p:cNvPr id="2" name="CuadroTexto 1">
            <a:extLst>
              <a:ext uri="{FF2B5EF4-FFF2-40B4-BE49-F238E27FC236}">
                <a16:creationId xmlns:a16="http://schemas.microsoft.com/office/drawing/2014/main" id="{FB9C06CC-396A-1480-9977-47199B54AD39}"/>
              </a:ext>
            </a:extLst>
          </p:cNvPr>
          <p:cNvSpPr txBox="1"/>
          <p:nvPr/>
        </p:nvSpPr>
        <p:spPr>
          <a:xfrm>
            <a:off x="9415342" y="2411307"/>
            <a:ext cx="2670079" cy="1384995"/>
          </a:xfrm>
          <a:prstGeom prst="rect">
            <a:avLst/>
          </a:prstGeom>
          <a:noFill/>
          <a:ln w="19050">
            <a:solidFill>
              <a:srgbClr val="003300"/>
            </a:solidFill>
          </a:ln>
        </p:spPr>
        <p:txBody>
          <a:bodyPr wrap="square" rtlCol="0">
            <a:spAutoFit/>
          </a:bodyPr>
          <a:lstStyle/>
          <a:p>
            <a:r>
              <a:rPr lang="es-ES" b="1" i="1" dirty="0">
                <a:solidFill>
                  <a:srgbClr val="003300"/>
                </a:solidFill>
              </a:rPr>
              <a:t>Cosecha = 25%</a:t>
            </a:r>
          </a:p>
          <a:p>
            <a:r>
              <a:rPr lang="es-ES" b="1" i="1" dirty="0">
                <a:solidFill>
                  <a:srgbClr val="003300"/>
                </a:solidFill>
              </a:rPr>
              <a:t>Tipo de Cambio =  $1,190</a:t>
            </a:r>
          </a:p>
          <a:p>
            <a:endParaRPr lang="es-ES" b="1" i="1" dirty="0">
              <a:solidFill>
                <a:srgbClr val="003300"/>
              </a:solidFill>
            </a:endParaRPr>
          </a:p>
          <a:p>
            <a:r>
              <a:rPr lang="es-ES" b="1" i="1" dirty="0">
                <a:solidFill>
                  <a:srgbClr val="003300"/>
                </a:solidFill>
              </a:rPr>
              <a:t>Precio disp. = US$/ton  197</a:t>
            </a:r>
          </a:p>
          <a:p>
            <a:r>
              <a:rPr lang="es-ES" b="1" i="1" dirty="0">
                <a:solidFill>
                  <a:srgbClr val="003300"/>
                </a:solidFill>
              </a:rPr>
              <a:t>Precio 7/2025= US$/ton 190</a:t>
            </a:r>
          </a:p>
          <a:p>
            <a:r>
              <a:rPr lang="es-ES" b="1" i="1" dirty="0">
                <a:solidFill>
                  <a:srgbClr val="003300"/>
                </a:solidFill>
              </a:rPr>
              <a:t>Precio 4/2026= US$/ton 190</a:t>
            </a: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4">
            <a:alphaModFix/>
          </a:blip>
          <a:srcRect/>
          <a:stretch/>
        </p:blipFill>
        <p:spPr>
          <a:xfrm rot="-751486">
            <a:off x="-2421620" y="1326400"/>
            <a:ext cx="7703665" cy="6652583"/>
          </a:xfrm>
          <a:prstGeom prst="rect">
            <a:avLst/>
          </a:prstGeom>
          <a:noFill/>
          <a:ln>
            <a:noFill/>
          </a:ln>
        </p:spPr>
      </p:pic>
      <p:pic>
        <p:nvPicPr>
          <p:cNvPr id="107" name="Google Shape;107;p3"/>
          <p:cNvPicPr preferRelativeResize="0"/>
          <p:nvPr/>
        </p:nvPicPr>
        <p:blipFill rotWithShape="1">
          <a:blip r:embed="rId5">
            <a:alphaModFix/>
          </a:blip>
          <a:srcRect/>
          <a:stretch/>
        </p:blipFill>
        <p:spPr>
          <a:xfrm rot="10800000" flipH="1">
            <a:off x="7575118" y="2780928"/>
            <a:ext cx="4733299" cy="4077072"/>
          </a:xfrm>
          <a:prstGeom prst="rect">
            <a:avLst/>
          </a:prstGeom>
          <a:noFill/>
          <a:ln>
            <a:noFill/>
          </a:ln>
        </p:spPr>
      </p:pic>
      <p:sp>
        <p:nvSpPr>
          <p:cNvPr id="108" name="Google Shape;108;p3"/>
          <p:cNvSpPr txBox="1"/>
          <p:nvPr/>
        </p:nvSpPr>
        <p:spPr>
          <a:xfrm>
            <a:off x="471969" y="895319"/>
            <a:ext cx="720080" cy="569152"/>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endParaRPr sz="6000" b="1" i="0" u="none" strike="noStrike" cap="none">
              <a:solidFill>
                <a:srgbClr val="005534"/>
              </a:solidFill>
              <a:latin typeface="Calibri"/>
              <a:ea typeface="Calibri"/>
              <a:cs typeface="Calibri"/>
              <a:sym typeface="Calibri"/>
            </a:endParaRPr>
          </a:p>
        </p:txBody>
      </p:sp>
      <p:sp>
        <p:nvSpPr>
          <p:cNvPr id="109" name="Google Shape;109;p3"/>
          <p:cNvSpPr txBox="1">
            <a:spLocks noGrp="1"/>
          </p:cNvSpPr>
          <p:nvPr>
            <p:ph type="title"/>
          </p:nvPr>
        </p:nvSpPr>
        <p:spPr>
          <a:xfrm>
            <a:off x="2279416" y="967311"/>
            <a:ext cx="8001720" cy="99432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None/>
            </a:pPr>
            <a:r>
              <a:rPr lang="es-AR" sz="4400" b="1" strike="noStrike" dirty="0">
                <a:solidFill>
                  <a:srgbClr val="006600"/>
                </a:solidFill>
                <a:latin typeface="Calibri"/>
                <a:ea typeface="Calibri"/>
                <a:cs typeface="Calibri"/>
                <a:sym typeface="Calibri"/>
              </a:rPr>
              <a:t>Oferta y Demanda de Soja</a:t>
            </a:r>
            <a:br>
              <a:rPr lang="es-AR" dirty="0">
                <a:solidFill>
                  <a:srgbClr val="383C3E"/>
                </a:solidFill>
              </a:rPr>
            </a:br>
            <a:br>
              <a:rPr lang="es-AR" dirty="0">
                <a:solidFill>
                  <a:srgbClr val="383C3E"/>
                </a:solidFill>
              </a:rPr>
            </a:br>
            <a:endParaRPr sz="2700" b="0" strike="noStrike" dirty="0">
              <a:solidFill>
                <a:srgbClr val="383C3E"/>
              </a:solidFill>
              <a:latin typeface="Arial"/>
              <a:ea typeface="Arial"/>
              <a:cs typeface="Arial"/>
              <a:sym typeface="Arial"/>
            </a:endParaRPr>
          </a:p>
        </p:txBody>
      </p:sp>
      <p:pic>
        <p:nvPicPr>
          <p:cNvPr id="112" name="Google Shape;112;p3"/>
          <p:cNvPicPr preferRelativeResize="0"/>
          <p:nvPr/>
        </p:nvPicPr>
        <p:blipFill rotWithShape="1">
          <a:blip r:embed="rId6">
            <a:alphaModFix/>
          </a:blip>
          <a:srcRect/>
          <a:stretch/>
        </p:blipFill>
        <p:spPr>
          <a:xfrm>
            <a:off x="10665592" y="239296"/>
            <a:ext cx="1229968" cy="1229968"/>
          </a:xfrm>
          <a:prstGeom prst="rect">
            <a:avLst/>
          </a:prstGeom>
          <a:noFill/>
          <a:ln>
            <a:noFill/>
          </a:ln>
        </p:spPr>
      </p:pic>
      <p:pic>
        <p:nvPicPr>
          <p:cNvPr id="5" name="Picture 8">
            <a:extLst>
              <a:ext uri="{FF2B5EF4-FFF2-40B4-BE49-F238E27FC236}">
                <a16:creationId xmlns:a16="http://schemas.microsoft.com/office/drawing/2014/main" id="{14B4FE7B-F9B9-A3B5-7F38-750EEC44AB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168463" y="660415"/>
            <a:ext cx="1110953" cy="11109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to 1">
            <a:extLst>
              <a:ext uri="{FF2B5EF4-FFF2-40B4-BE49-F238E27FC236}">
                <a16:creationId xmlns:a16="http://schemas.microsoft.com/office/drawing/2014/main" id="{19D4ACD9-3F03-1423-BAC5-579F56E9EF6C}"/>
              </a:ext>
            </a:extLst>
          </p:cNvPr>
          <p:cNvGraphicFramePr>
            <a:graphicFrameLocks noChangeAspect="1"/>
          </p:cNvGraphicFramePr>
          <p:nvPr>
            <p:extLst>
              <p:ext uri="{D42A27DB-BD31-4B8C-83A1-F6EECF244321}">
                <p14:modId xmlns:p14="http://schemas.microsoft.com/office/powerpoint/2010/main" val="715537863"/>
              </p:ext>
            </p:extLst>
          </p:nvPr>
        </p:nvGraphicFramePr>
        <p:xfrm>
          <a:off x="2279650" y="1595438"/>
          <a:ext cx="6432550" cy="4937125"/>
        </p:xfrm>
        <a:graphic>
          <a:graphicData uri="http://schemas.openxmlformats.org/presentationml/2006/ole">
            <mc:AlternateContent xmlns:mc="http://schemas.openxmlformats.org/markup-compatibility/2006">
              <mc:Choice xmlns:v="urn:schemas-microsoft-com:vml" Requires="v">
                <p:oleObj spid="_x0000_s3074" name="Worksheet" r:id="rId9" imgW="4091834" imgH="3139614" progId="Excel.Sheet.8">
                  <p:embed/>
                </p:oleObj>
              </mc:Choice>
              <mc:Fallback>
                <p:oleObj name="Worksheet" r:id="rId9" imgW="4091834" imgH="3139614" progId="Excel.Sheet.8">
                  <p:embed/>
                  <p:pic>
                    <p:nvPicPr>
                      <p:cNvPr id="0" name=""/>
                      <p:cNvPicPr/>
                      <p:nvPr/>
                    </p:nvPicPr>
                    <p:blipFill>
                      <a:blip r:embed="rId10"/>
                      <a:stretch>
                        <a:fillRect/>
                      </a:stretch>
                    </p:blipFill>
                    <p:spPr>
                      <a:xfrm>
                        <a:off x="2279650" y="1595438"/>
                        <a:ext cx="6432550" cy="4937125"/>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34AF0061-3664-A8F9-B58F-D5BF347E5C0B}"/>
              </a:ext>
            </a:extLst>
          </p:cNvPr>
          <p:cNvSpPr txBox="1"/>
          <p:nvPr/>
        </p:nvSpPr>
        <p:spPr>
          <a:xfrm>
            <a:off x="8781029" y="2493686"/>
            <a:ext cx="2670079" cy="1384995"/>
          </a:xfrm>
          <a:prstGeom prst="rect">
            <a:avLst/>
          </a:prstGeom>
          <a:noFill/>
          <a:ln w="19050">
            <a:solidFill>
              <a:srgbClr val="003300"/>
            </a:solidFill>
          </a:ln>
        </p:spPr>
        <p:txBody>
          <a:bodyPr wrap="square" rtlCol="0">
            <a:spAutoFit/>
          </a:bodyPr>
          <a:lstStyle/>
          <a:p>
            <a:r>
              <a:rPr lang="es-ES" b="1" i="1" dirty="0">
                <a:solidFill>
                  <a:srgbClr val="003300"/>
                </a:solidFill>
              </a:rPr>
              <a:t>Cosecha = 5%</a:t>
            </a:r>
          </a:p>
          <a:p>
            <a:r>
              <a:rPr lang="es-ES" b="1" i="1" dirty="0">
                <a:solidFill>
                  <a:srgbClr val="003300"/>
                </a:solidFill>
              </a:rPr>
              <a:t>Tipo de Cambio =  $1,190</a:t>
            </a:r>
          </a:p>
          <a:p>
            <a:endParaRPr lang="es-ES" b="1" i="1" dirty="0">
              <a:solidFill>
                <a:srgbClr val="003300"/>
              </a:solidFill>
            </a:endParaRPr>
          </a:p>
          <a:p>
            <a:r>
              <a:rPr lang="es-ES" b="1" i="1" dirty="0">
                <a:solidFill>
                  <a:srgbClr val="003300"/>
                </a:solidFill>
              </a:rPr>
              <a:t>Precio disp. = US$/ton 290</a:t>
            </a:r>
          </a:p>
          <a:p>
            <a:r>
              <a:rPr lang="es-ES" b="1" i="1" dirty="0">
                <a:solidFill>
                  <a:srgbClr val="003300"/>
                </a:solidFill>
              </a:rPr>
              <a:t>Precio 7/2025 = US$/ton 296</a:t>
            </a:r>
          </a:p>
          <a:p>
            <a:r>
              <a:rPr lang="es-ES" b="1" i="1" dirty="0">
                <a:solidFill>
                  <a:srgbClr val="003300"/>
                </a:solidFill>
              </a:rPr>
              <a:t>Precio 5/2026 = US$/ton 294</a:t>
            </a:r>
            <a:endParaRPr lang="es-AR" dirty="0"/>
          </a:p>
        </p:txBody>
      </p:sp>
    </p:spTree>
    <p:extLst>
      <p:ext uri="{BB962C8B-B14F-4D97-AF65-F5344CB8AC3E}">
        <p14:creationId xmlns:p14="http://schemas.microsoft.com/office/powerpoint/2010/main" val="294560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4">
            <a:alphaModFix/>
          </a:blip>
          <a:srcRect/>
          <a:stretch/>
        </p:blipFill>
        <p:spPr>
          <a:xfrm rot="-751486">
            <a:off x="-2421620" y="1326400"/>
            <a:ext cx="7703665" cy="6652583"/>
          </a:xfrm>
          <a:prstGeom prst="rect">
            <a:avLst/>
          </a:prstGeom>
          <a:noFill/>
          <a:ln>
            <a:noFill/>
          </a:ln>
        </p:spPr>
      </p:pic>
      <p:pic>
        <p:nvPicPr>
          <p:cNvPr id="107" name="Google Shape;107;p3"/>
          <p:cNvPicPr preferRelativeResize="0"/>
          <p:nvPr/>
        </p:nvPicPr>
        <p:blipFill rotWithShape="1">
          <a:blip r:embed="rId5">
            <a:alphaModFix/>
          </a:blip>
          <a:srcRect/>
          <a:stretch/>
        </p:blipFill>
        <p:spPr>
          <a:xfrm rot="10800000" flipH="1">
            <a:off x="7575118" y="2780928"/>
            <a:ext cx="4733299" cy="4077072"/>
          </a:xfrm>
          <a:prstGeom prst="rect">
            <a:avLst/>
          </a:prstGeom>
          <a:noFill/>
          <a:ln>
            <a:noFill/>
          </a:ln>
        </p:spPr>
      </p:pic>
      <p:sp>
        <p:nvSpPr>
          <p:cNvPr id="108" name="Google Shape;108;p3"/>
          <p:cNvSpPr txBox="1"/>
          <p:nvPr/>
        </p:nvSpPr>
        <p:spPr>
          <a:xfrm>
            <a:off x="471969" y="895319"/>
            <a:ext cx="720080" cy="569152"/>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endParaRPr sz="6000" b="1" i="0" u="none" strike="noStrike" cap="none">
              <a:solidFill>
                <a:srgbClr val="005534"/>
              </a:solidFill>
              <a:latin typeface="Calibri"/>
              <a:ea typeface="Calibri"/>
              <a:cs typeface="Calibri"/>
              <a:sym typeface="Calibri"/>
            </a:endParaRPr>
          </a:p>
        </p:txBody>
      </p:sp>
      <p:sp>
        <p:nvSpPr>
          <p:cNvPr id="109" name="Google Shape;109;p3"/>
          <p:cNvSpPr txBox="1">
            <a:spLocks noGrp="1"/>
          </p:cNvSpPr>
          <p:nvPr>
            <p:ph type="title"/>
          </p:nvPr>
        </p:nvSpPr>
        <p:spPr>
          <a:xfrm>
            <a:off x="2279416" y="854280"/>
            <a:ext cx="8001720" cy="994320"/>
          </a:xfrm>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None/>
            </a:pPr>
            <a:r>
              <a:rPr lang="es-AR" sz="4400" b="1" strike="noStrike" dirty="0">
                <a:solidFill>
                  <a:srgbClr val="006600"/>
                </a:solidFill>
                <a:latin typeface="Calibri"/>
                <a:ea typeface="Calibri"/>
                <a:cs typeface="Calibri"/>
                <a:sym typeface="Calibri"/>
              </a:rPr>
              <a:t>Ritmo de Venta de los Productores</a:t>
            </a:r>
            <a:br>
              <a:rPr lang="es-AR" dirty="0">
                <a:solidFill>
                  <a:srgbClr val="383C3E"/>
                </a:solidFill>
              </a:rPr>
            </a:br>
            <a:br>
              <a:rPr lang="es-AR" dirty="0">
                <a:solidFill>
                  <a:srgbClr val="383C3E"/>
                </a:solidFill>
              </a:rPr>
            </a:br>
            <a:endParaRPr sz="2700" b="0" strike="noStrike" dirty="0">
              <a:solidFill>
                <a:srgbClr val="383C3E"/>
              </a:solidFill>
              <a:latin typeface="Arial"/>
              <a:ea typeface="Arial"/>
              <a:cs typeface="Arial"/>
              <a:sym typeface="Arial"/>
            </a:endParaRPr>
          </a:p>
        </p:txBody>
      </p:sp>
      <p:pic>
        <p:nvPicPr>
          <p:cNvPr id="112" name="Google Shape;112;p3"/>
          <p:cNvPicPr preferRelativeResize="0"/>
          <p:nvPr/>
        </p:nvPicPr>
        <p:blipFill rotWithShape="1">
          <a:blip r:embed="rId6">
            <a:alphaModFix/>
          </a:blip>
          <a:srcRect/>
          <a:stretch/>
        </p:blipFill>
        <p:spPr>
          <a:xfrm>
            <a:off x="10665592" y="239296"/>
            <a:ext cx="1229968" cy="1229968"/>
          </a:xfrm>
          <a:prstGeom prst="rect">
            <a:avLst/>
          </a:prstGeom>
          <a:noFill/>
          <a:ln>
            <a:noFill/>
          </a:ln>
        </p:spPr>
      </p:pic>
      <p:pic>
        <p:nvPicPr>
          <p:cNvPr id="3" name="Imagen 2">
            <a:extLst>
              <a:ext uri="{FF2B5EF4-FFF2-40B4-BE49-F238E27FC236}">
                <a16:creationId xmlns:a16="http://schemas.microsoft.com/office/drawing/2014/main" id="{285D9EEC-87E4-C178-74E8-330D50B6BCE9}"/>
              </a:ext>
            </a:extLst>
          </p:cNvPr>
          <p:cNvPicPr>
            <a:picLocks noChangeAspect="1"/>
          </p:cNvPicPr>
          <p:nvPr/>
        </p:nvPicPr>
        <p:blipFill>
          <a:blip r:embed="rId7"/>
          <a:stretch>
            <a:fillRect/>
          </a:stretch>
        </p:blipFill>
        <p:spPr>
          <a:xfrm>
            <a:off x="977661" y="731267"/>
            <a:ext cx="1197688" cy="674153"/>
          </a:xfrm>
          <a:prstGeom prst="rect">
            <a:avLst/>
          </a:prstGeom>
        </p:spPr>
      </p:pic>
      <p:graphicFrame>
        <p:nvGraphicFramePr>
          <p:cNvPr id="2" name="Objeto 1">
            <a:extLst>
              <a:ext uri="{FF2B5EF4-FFF2-40B4-BE49-F238E27FC236}">
                <a16:creationId xmlns:a16="http://schemas.microsoft.com/office/drawing/2014/main" id="{23591AB6-B6CC-A10C-31E7-DE6F8E516BB2}"/>
              </a:ext>
            </a:extLst>
          </p:cNvPr>
          <p:cNvGraphicFramePr>
            <a:graphicFrameLocks noChangeAspect="1"/>
          </p:cNvGraphicFramePr>
          <p:nvPr>
            <p:extLst>
              <p:ext uri="{D42A27DB-BD31-4B8C-83A1-F6EECF244321}">
                <p14:modId xmlns:p14="http://schemas.microsoft.com/office/powerpoint/2010/main" val="848087944"/>
              </p:ext>
            </p:extLst>
          </p:nvPr>
        </p:nvGraphicFramePr>
        <p:xfrm>
          <a:off x="3044825" y="1558925"/>
          <a:ext cx="6286500" cy="4799013"/>
        </p:xfrm>
        <a:graphic>
          <a:graphicData uri="http://schemas.openxmlformats.org/presentationml/2006/ole">
            <mc:AlternateContent xmlns:mc="http://schemas.openxmlformats.org/markup-compatibility/2006">
              <mc:Choice xmlns:v="urn:schemas-microsoft-com:vml" Requires="v">
                <p:oleObj spid="_x0000_s4098" name="Worksheet" r:id="rId8" imgW="5920634" imgH="4518605" progId="Excel.Sheet.12">
                  <p:embed/>
                </p:oleObj>
              </mc:Choice>
              <mc:Fallback>
                <p:oleObj name="Worksheet" r:id="rId8" imgW="5920634" imgH="4518605" progId="Excel.Sheet.12">
                  <p:embed/>
                  <p:pic>
                    <p:nvPicPr>
                      <p:cNvPr id="33797" name="Objeto 1">
                        <a:extLst>
                          <a:ext uri="{FF2B5EF4-FFF2-40B4-BE49-F238E27FC236}">
                            <a16:creationId xmlns:a16="http://schemas.microsoft.com/office/drawing/2014/main" id="{71A7898D-EC4C-48CA-F3A3-070569777DBF}"/>
                          </a:ext>
                        </a:extLst>
                      </p:cNvPr>
                      <p:cNvPicPr>
                        <a:picLocks noChangeAspect="1" noChangeArrowheads="1"/>
                      </p:cNvPicPr>
                      <p:nvPr/>
                    </p:nvPicPr>
                    <p:blipFill>
                      <a:blip r:embed="rId9"/>
                      <a:srcRect/>
                      <a:stretch>
                        <a:fillRect/>
                      </a:stretch>
                    </p:blipFill>
                    <p:spPr bwMode="auto">
                      <a:xfrm>
                        <a:off x="3044825" y="1558925"/>
                        <a:ext cx="6286500" cy="4799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324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extLst>
              <a:ext uri="{FF2B5EF4-FFF2-40B4-BE49-F238E27FC236}">
                <a16:creationId xmlns:a16="http://schemas.microsoft.com/office/drawing/2014/main" id="{2DBDB4C5-9290-3536-46F5-B9FB4A65A1FE}"/>
              </a:ext>
            </a:extLst>
          </p:cNvPr>
          <p:cNvSpPr txBox="1"/>
          <p:nvPr/>
        </p:nvSpPr>
        <p:spPr>
          <a:xfrm>
            <a:off x="562768" y="604468"/>
            <a:ext cx="4186785" cy="646112"/>
          </a:xfrm>
          <a:prstGeom prst="rect">
            <a:avLst/>
          </a:prstGeom>
          <a:noFill/>
        </p:spPr>
        <p:txBody>
          <a:bodyPr wrap="square">
            <a:spAutoFit/>
          </a:bodyPr>
          <a:lstStyle/>
          <a:p>
            <a:pPr eaLnBrk="1" fontAlgn="auto" hangingPunct="1">
              <a:spcBef>
                <a:spcPts val="0"/>
              </a:spcBef>
              <a:spcAft>
                <a:spcPts val="0"/>
              </a:spcAft>
              <a:tabLst>
                <a:tab pos="720725" algn="l"/>
              </a:tabLst>
              <a:defRPr/>
            </a:pPr>
            <a:r>
              <a:rPr lang="es-AR" sz="3600" b="1" i="1" dirty="0">
                <a:solidFill>
                  <a:srgbClr val="006600"/>
                </a:solidFill>
                <a:effectLst>
                  <a:outerShdw blurRad="38100" dist="38100" dir="2700000" algn="tl">
                    <a:srgbClr val="000000">
                      <a:alpha val="43137"/>
                    </a:srgbClr>
                  </a:outerShdw>
                </a:effectLst>
                <a:latin typeface="+mn-lt"/>
                <a:cs typeface="+mn-cs"/>
              </a:rPr>
              <a:t>Conclusiones</a:t>
            </a:r>
          </a:p>
        </p:txBody>
      </p:sp>
      <p:sp>
        <p:nvSpPr>
          <p:cNvPr id="7" name="2 Marcador de contenido">
            <a:extLst>
              <a:ext uri="{FF2B5EF4-FFF2-40B4-BE49-F238E27FC236}">
                <a16:creationId xmlns:a16="http://schemas.microsoft.com/office/drawing/2014/main" id="{2D8439EE-D7F4-F76A-D79F-B912F18A7943}"/>
              </a:ext>
            </a:extLst>
          </p:cNvPr>
          <p:cNvSpPr txBox="1">
            <a:spLocks/>
          </p:cNvSpPr>
          <p:nvPr/>
        </p:nvSpPr>
        <p:spPr bwMode="auto">
          <a:xfrm>
            <a:off x="415770" y="1469264"/>
            <a:ext cx="11360460" cy="5345112"/>
          </a:xfrm>
          <a:prstGeom prst="rect">
            <a:avLst/>
          </a:prstGeom>
          <a:noFill/>
          <a:ln w="9525">
            <a:noFill/>
            <a:miter lim="800000"/>
            <a:headEnd/>
            <a:tailEnd/>
          </a:ln>
        </p:spPr>
        <p:txBody>
          <a:bodyPr/>
          <a:lstStyle/>
          <a:p>
            <a:pPr marL="285750" indent="-285750" algn="just" eaLnBrk="1" hangingPunct="1">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Inesperada salida del cepo cambiario con una banda de negociación entre </a:t>
            </a:r>
            <a:r>
              <a:rPr lang="es-ES" sz="2000" b="1" i="1" dirty="0" err="1">
                <a:solidFill>
                  <a:srgbClr val="006600"/>
                </a:solidFill>
                <a:effectLst>
                  <a:outerShdw blurRad="38100" dist="38100" dir="2700000" algn="tl">
                    <a:srgbClr val="000000">
                      <a:alpha val="43137"/>
                    </a:srgbClr>
                  </a:outerShdw>
                </a:effectLst>
              </a:rPr>
              <a:t>dól</a:t>
            </a:r>
            <a:r>
              <a:rPr lang="es-ES" sz="2000" b="1" i="1" dirty="0">
                <a:solidFill>
                  <a:srgbClr val="006600"/>
                </a:solidFill>
                <a:effectLst>
                  <a:outerShdw blurRad="38100" dist="38100" dir="2700000" algn="tl">
                    <a:srgbClr val="000000">
                      <a:alpha val="43137"/>
                    </a:srgbClr>
                  </a:outerShdw>
                </a:effectLst>
              </a:rPr>
              <a:t>/peso de 1.000 a  1.400 cambia las reglas de negociación. Desapareció el </a:t>
            </a:r>
            <a:r>
              <a:rPr lang="es-ES" sz="2000" b="1" i="1" dirty="0" err="1">
                <a:solidFill>
                  <a:srgbClr val="006600"/>
                </a:solidFill>
                <a:effectLst>
                  <a:outerShdw blurRad="38100" dist="38100" dir="2700000" algn="tl">
                    <a:srgbClr val="000000">
                      <a:alpha val="43137"/>
                    </a:srgbClr>
                  </a:outerShdw>
                </a:effectLst>
              </a:rPr>
              <a:t>blend</a:t>
            </a:r>
            <a:r>
              <a:rPr lang="es-ES" sz="2000" b="1" i="1" dirty="0">
                <a:solidFill>
                  <a:srgbClr val="006600"/>
                </a:solidFill>
                <a:effectLst>
                  <a:outerShdw blurRad="38100" dist="38100" dir="2700000" algn="tl">
                    <a:srgbClr val="000000">
                      <a:alpha val="43137"/>
                    </a:srgbClr>
                  </a:outerShdw>
                </a:effectLst>
              </a:rPr>
              <a:t> de exportación y los productores pueden adquirir libremente la divisa. Las primeras operaciones se ubican más cerca de la mitad de ambos, con clara mejora en los ingresos del productor.</a:t>
            </a:r>
          </a:p>
          <a:p>
            <a:pPr marL="285750" indent="-285750" algn="just">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La reducción de los derechos de exportación, sumado a condiciones climáticas que demoran el avance de la cosecha, colaboraron al sostenimiento de los precios locales. Ojo que el presidente ratifico la baja solo hasta el 30/6. </a:t>
            </a:r>
          </a:p>
          <a:p>
            <a:pPr marL="285750" indent="-285750" algn="just" eaLnBrk="1" hangingPunct="1">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El fuerte impacto de los aranceles establecidos por los Estados Unidos no se reflejaron aún en el mercado interno. Si bien se observó una fuerte volatilidad en Chicago, las primas tanto en Brasil como en Argentina, equilibraron las cotizaciones.</a:t>
            </a:r>
          </a:p>
          <a:p>
            <a:pPr marL="285750" indent="-285750" algn="just" eaLnBrk="1" hangingPunct="1">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En ambos mercados se observan compras de importancia de China, después del efecto USA.</a:t>
            </a:r>
          </a:p>
          <a:p>
            <a:pPr marL="285750" indent="-285750" algn="just" eaLnBrk="1" hangingPunct="1">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El ritmo de declaraciones de venta al exterior y por ende de venta de los productores es bueno, son casi 16 mil/ton las registradas, de las cuales el 74% son de la cosecha nueva.</a:t>
            </a:r>
          </a:p>
          <a:p>
            <a:pPr marL="285750" indent="-285750" algn="just" eaLnBrk="1" hangingPunct="1">
              <a:buClr>
                <a:srgbClr val="003300"/>
              </a:buClr>
              <a:buFont typeface="Wingdings" panose="05000000000000000000" pitchFamily="2" charset="2"/>
              <a:buChar char="Ø"/>
              <a:defRPr/>
            </a:pPr>
            <a:r>
              <a:rPr lang="es-ES" sz="2000" b="1" i="1" dirty="0">
                <a:solidFill>
                  <a:srgbClr val="006600"/>
                </a:solidFill>
                <a:effectLst>
                  <a:outerShdw blurRad="38100" dist="38100" dir="2700000" algn="tl">
                    <a:srgbClr val="000000">
                      <a:alpha val="43137"/>
                    </a:srgbClr>
                  </a:outerShdw>
                </a:effectLst>
              </a:rPr>
              <a:t>Sigue la demora en la liquidación de la soja “vieja” con al menos 8 mil/ton por vender o un equivalente a 3,500 mil/</a:t>
            </a:r>
            <a:r>
              <a:rPr lang="es-ES" sz="2000" b="1" i="1" dirty="0" err="1">
                <a:solidFill>
                  <a:srgbClr val="006600"/>
                </a:solidFill>
                <a:effectLst>
                  <a:outerShdw blurRad="38100" dist="38100" dir="2700000" algn="tl">
                    <a:srgbClr val="000000">
                      <a:alpha val="43137"/>
                    </a:srgbClr>
                  </a:outerShdw>
                </a:effectLst>
              </a:rPr>
              <a:t>dól</a:t>
            </a:r>
            <a:r>
              <a:rPr lang="es-ES" sz="2000" b="1" i="1" dirty="0">
                <a:solidFill>
                  <a:srgbClr val="006600"/>
                </a:solidFill>
                <a:effectLst>
                  <a:outerShdw blurRad="38100" dist="38100" dir="2700000" algn="tl">
                    <a:srgbClr val="000000">
                      <a:alpha val="43137"/>
                    </a:srgbClr>
                  </a:outerShdw>
                </a:effectLst>
              </a:rPr>
              <a:t>.</a:t>
            </a:r>
          </a:p>
        </p:txBody>
      </p:sp>
      <p:pic>
        <p:nvPicPr>
          <p:cNvPr id="2" name="Google Shape;112;p3">
            <a:extLst>
              <a:ext uri="{FF2B5EF4-FFF2-40B4-BE49-F238E27FC236}">
                <a16:creationId xmlns:a16="http://schemas.microsoft.com/office/drawing/2014/main" id="{6683D46E-E646-AF8B-CEB7-EB4521C5D057}"/>
              </a:ext>
            </a:extLst>
          </p:cNvPr>
          <p:cNvPicPr preferRelativeResize="0"/>
          <p:nvPr/>
        </p:nvPicPr>
        <p:blipFill rotWithShape="1">
          <a:blip r:embed="rId3">
            <a:alphaModFix/>
          </a:blip>
          <a:srcRect/>
          <a:stretch/>
        </p:blipFill>
        <p:spPr>
          <a:xfrm>
            <a:off x="10665592" y="239296"/>
            <a:ext cx="1229968" cy="1229968"/>
          </a:xfrm>
          <a:prstGeom prst="rect">
            <a:avLst/>
          </a:prstGeom>
          <a:noFill/>
          <a:ln>
            <a:noFill/>
          </a:ln>
        </p:spPr>
      </p:pic>
    </p:spTree>
    <p:extLst>
      <p:ext uri="{BB962C8B-B14F-4D97-AF65-F5344CB8AC3E}">
        <p14:creationId xmlns:p14="http://schemas.microsoft.com/office/powerpoint/2010/main" val="2777254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4223792" y="4980529"/>
            <a:ext cx="4248472" cy="93610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None/>
            </a:pPr>
            <a:r>
              <a:rPr lang="es-AR" sz="4800">
                <a:solidFill>
                  <a:srgbClr val="317142"/>
                </a:solidFill>
                <a:latin typeface="Calibri"/>
                <a:ea typeface="Calibri"/>
                <a:cs typeface="Calibri"/>
                <a:sym typeface="Calibri"/>
              </a:rPr>
              <a:t>¡</a:t>
            </a:r>
            <a:r>
              <a:rPr lang="es-AR" sz="4800" b="0" strike="noStrike">
                <a:solidFill>
                  <a:srgbClr val="317142"/>
                </a:solidFill>
                <a:latin typeface="Calibri"/>
                <a:ea typeface="Calibri"/>
                <a:cs typeface="Calibri"/>
                <a:sym typeface="Calibri"/>
              </a:rPr>
              <a:t>Muchas gracias!</a:t>
            </a:r>
            <a:endParaRPr sz="4800" b="0" strike="noStrike">
              <a:latin typeface="Arial"/>
              <a:ea typeface="Arial"/>
              <a:cs typeface="Arial"/>
              <a:sym typeface="Arial"/>
            </a:endParaRPr>
          </a:p>
        </p:txBody>
      </p:sp>
      <p:pic>
        <p:nvPicPr>
          <p:cNvPr id="166" name="Google Shape;166;p6"/>
          <p:cNvPicPr preferRelativeResize="0"/>
          <p:nvPr/>
        </p:nvPicPr>
        <p:blipFill rotWithShape="1">
          <a:blip r:embed="rId3">
            <a:alphaModFix/>
          </a:blip>
          <a:srcRect/>
          <a:stretch/>
        </p:blipFill>
        <p:spPr>
          <a:xfrm rot="-7086578">
            <a:off x="7890347" y="-1491010"/>
            <a:ext cx="5724525" cy="4943475"/>
          </a:xfrm>
          <a:prstGeom prst="rect">
            <a:avLst/>
          </a:prstGeom>
          <a:noFill/>
          <a:ln>
            <a:noFill/>
          </a:ln>
        </p:spPr>
      </p:pic>
      <p:pic>
        <p:nvPicPr>
          <p:cNvPr id="167" name="Google Shape;167;p6"/>
          <p:cNvPicPr preferRelativeResize="0"/>
          <p:nvPr/>
        </p:nvPicPr>
        <p:blipFill rotWithShape="1">
          <a:blip r:embed="rId4">
            <a:alphaModFix/>
          </a:blip>
          <a:srcRect/>
          <a:stretch/>
        </p:blipFill>
        <p:spPr>
          <a:xfrm rot="-5400000">
            <a:off x="29976" y="4858115"/>
            <a:ext cx="2203446" cy="2448274"/>
          </a:xfrm>
          <a:prstGeom prst="rect">
            <a:avLst/>
          </a:prstGeom>
          <a:noFill/>
          <a:ln>
            <a:noFill/>
          </a:ln>
        </p:spPr>
      </p:pic>
      <p:pic>
        <p:nvPicPr>
          <p:cNvPr id="168" name="Google Shape;168;p6"/>
          <p:cNvPicPr preferRelativeResize="0"/>
          <p:nvPr/>
        </p:nvPicPr>
        <p:blipFill rotWithShape="1">
          <a:blip r:embed="rId5">
            <a:alphaModFix/>
          </a:blip>
          <a:srcRect/>
          <a:stretch/>
        </p:blipFill>
        <p:spPr>
          <a:xfrm>
            <a:off x="5907105" y="2290170"/>
            <a:ext cx="3501263" cy="2277659"/>
          </a:xfrm>
          <a:prstGeom prst="rect">
            <a:avLst/>
          </a:prstGeom>
          <a:noFill/>
          <a:ln>
            <a:noFill/>
          </a:ln>
        </p:spPr>
      </p:pic>
      <p:pic>
        <p:nvPicPr>
          <p:cNvPr id="169" name="Google Shape;169;p6"/>
          <p:cNvPicPr preferRelativeResize="0"/>
          <p:nvPr/>
        </p:nvPicPr>
        <p:blipFill rotWithShape="1">
          <a:blip r:embed="rId6">
            <a:alphaModFix/>
          </a:blip>
          <a:srcRect/>
          <a:stretch/>
        </p:blipFill>
        <p:spPr>
          <a:xfrm>
            <a:off x="2783632" y="2102480"/>
            <a:ext cx="2638583" cy="2567484"/>
          </a:xfrm>
          <a:prstGeom prst="rect">
            <a:avLst/>
          </a:prstGeom>
          <a:noFill/>
          <a:ln>
            <a:noFill/>
          </a:ln>
        </p:spPr>
      </p:pic>
      <p:sp>
        <p:nvSpPr>
          <p:cNvPr id="2" name="Rectángulo 1">
            <a:extLst>
              <a:ext uri="{FF2B5EF4-FFF2-40B4-BE49-F238E27FC236}">
                <a16:creationId xmlns:a16="http://schemas.microsoft.com/office/drawing/2014/main" id="{E03505DE-9A5F-78D6-0B05-4DE724C10176}"/>
              </a:ext>
            </a:extLst>
          </p:cNvPr>
          <p:cNvSpPr/>
          <p:nvPr/>
        </p:nvSpPr>
        <p:spPr>
          <a:xfrm>
            <a:off x="7514376" y="3793402"/>
            <a:ext cx="1893992" cy="570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C20C49C8-39F3-A04E-6C3D-6381BBE7AE4B}"/>
              </a:ext>
            </a:extLst>
          </p:cNvPr>
          <p:cNvSpPr txBox="1"/>
          <p:nvPr/>
        </p:nvSpPr>
        <p:spPr>
          <a:xfrm>
            <a:off x="7657736" y="3712350"/>
            <a:ext cx="1530660" cy="769441"/>
          </a:xfrm>
          <a:prstGeom prst="rect">
            <a:avLst/>
          </a:prstGeom>
          <a:noFill/>
        </p:spPr>
        <p:txBody>
          <a:bodyPr wrap="square" rtlCol="0">
            <a:spAutoFit/>
          </a:bodyPr>
          <a:lstStyle/>
          <a:p>
            <a:pPr algn="ctr"/>
            <a:r>
              <a:rPr lang="es-ES" sz="4400" b="1" dirty="0">
                <a:solidFill>
                  <a:srgbClr val="02723D"/>
                </a:solidFill>
              </a:rPr>
              <a:t>2025</a:t>
            </a:r>
            <a:endParaRPr lang="es-AR" sz="4400" b="1" dirty="0">
              <a:solidFill>
                <a:srgbClr val="02723D"/>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5887</TotalTime>
  <Words>439</Words>
  <Application>Microsoft Office PowerPoint</Application>
  <PresentationFormat>Panorámica</PresentationFormat>
  <Paragraphs>41</Paragraphs>
  <Slides>8</Slides>
  <Notes>8</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8</vt:i4>
      </vt:variant>
    </vt:vector>
  </HeadingPairs>
  <TitlesOfParts>
    <vt:vector size="14" baseType="lpstr">
      <vt:lpstr>Arial</vt:lpstr>
      <vt:lpstr>Calibri</vt:lpstr>
      <vt:lpstr>Wingdings</vt:lpstr>
      <vt:lpstr>Office Theme</vt:lpstr>
      <vt:lpstr>Hoja de cálculo de Microsoft Excel 97-2003</vt:lpstr>
      <vt:lpstr>Hoja de cálculo de Microsoft Excel</vt:lpstr>
      <vt:lpstr>Mercado Local: Nuevas Reglas</vt:lpstr>
      <vt:lpstr>Clima en Argentina  </vt:lpstr>
      <vt:lpstr>Oferta y Demanda de Trigo  </vt:lpstr>
      <vt:lpstr>Oferta y Demanda de Maíz   </vt:lpstr>
      <vt:lpstr>Oferta y Demanda de Soja  </vt:lpstr>
      <vt:lpstr>Ritmo de Venta de los Productores  </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del Mercado Granario Local</dc:title>
  <dc:creator>Santi</dc:creator>
  <cp:lastModifiedBy>Usuario</cp:lastModifiedBy>
  <cp:revision>64</cp:revision>
  <dcterms:created xsi:type="dcterms:W3CDTF">2021-03-04T13:22:55Z</dcterms:created>
  <dcterms:modified xsi:type="dcterms:W3CDTF">2025-04-29T17:38:41Z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7</vt:i4>
  </property>
</Properties>
</file>